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74" r:id="rId10"/>
    <p:sldId id="264" r:id="rId11"/>
    <p:sldId id="265" r:id="rId12"/>
    <p:sldId id="269" r:id="rId13"/>
    <p:sldId id="267" r:id="rId14"/>
    <p:sldId id="268" r:id="rId15"/>
    <p:sldId id="270" r:id="rId16"/>
    <p:sldId id="275" r:id="rId17"/>
    <p:sldId id="276" r:id="rId18"/>
    <p:sldId id="26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Chinook%20Visualiz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1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Customer Distribution vs. Spending Behavior by Country</a:t>
            </a:r>
            <a:endParaRPr lang="en-IN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Sheet7!$D$4</c:f>
              <c:strCache>
                <c:ptCount val="1"/>
                <c:pt idx="0">
                  <c:v> number_of_customers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Sheet7!$C$5:$C$28</c:f>
              <c:strCache>
                <c:ptCount val="24"/>
                <c:pt idx="0">
                  <c:v>Czech Republic</c:v>
                </c:pt>
                <c:pt idx="1">
                  <c:v>Ireland</c:v>
                </c:pt>
                <c:pt idx="2">
                  <c:v>Spain</c:v>
                </c:pt>
                <c:pt idx="3">
                  <c:v>Chile</c:v>
                </c:pt>
                <c:pt idx="4">
                  <c:v>Portugal</c:v>
                </c:pt>
                <c:pt idx="5">
                  <c:v>India</c:v>
                </c:pt>
                <c:pt idx="6">
                  <c:v>Brazil</c:v>
                </c:pt>
                <c:pt idx="7">
                  <c:v>Germany</c:v>
                </c:pt>
                <c:pt idx="8">
                  <c:v>United Kingdom</c:v>
                </c:pt>
                <c:pt idx="9">
                  <c:v>Australia</c:v>
                </c:pt>
                <c:pt idx="10">
                  <c:v>USA</c:v>
                </c:pt>
                <c:pt idx="11">
                  <c:v>Finland</c:v>
                </c:pt>
                <c:pt idx="12">
                  <c:v>Hungary</c:v>
                </c:pt>
                <c:pt idx="13">
                  <c:v>France</c:v>
                </c:pt>
                <c:pt idx="14">
                  <c:v>Poland</c:v>
                </c:pt>
                <c:pt idx="15">
                  <c:v>Sweden</c:v>
                </c:pt>
                <c:pt idx="16">
                  <c:v>Norway</c:v>
                </c:pt>
                <c:pt idx="17">
                  <c:v>Austria</c:v>
                </c:pt>
                <c:pt idx="18">
                  <c:v>Canada</c:v>
                </c:pt>
                <c:pt idx="19">
                  <c:v>Netherlands</c:v>
                </c:pt>
                <c:pt idx="20">
                  <c:v>Belgium</c:v>
                </c:pt>
                <c:pt idx="21">
                  <c:v>Italy</c:v>
                </c:pt>
                <c:pt idx="22">
                  <c:v>Argentina</c:v>
                </c:pt>
                <c:pt idx="23">
                  <c:v>Denmark</c:v>
                </c:pt>
              </c:strCache>
            </c:strRef>
          </c:cat>
          <c:val>
            <c:numRef>
              <c:f>Sheet7!$D$5:$D$28</c:f>
              <c:numCache>
                <c:formatCode>General</c:formatCode>
                <c:ptCount val="2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  <c:pt idx="7">
                  <c:v>4</c:v>
                </c:pt>
                <c:pt idx="8">
                  <c:v>3</c:v>
                </c:pt>
                <c:pt idx="9">
                  <c:v>1</c:v>
                </c:pt>
                <c:pt idx="10">
                  <c:v>13</c:v>
                </c:pt>
                <c:pt idx="11">
                  <c:v>1</c:v>
                </c:pt>
                <c:pt idx="12">
                  <c:v>1</c:v>
                </c:pt>
                <c:pt idx="13">
                  <c:v>5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8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B-45FF-BC19-16ECF50F677A}"/>
            </c:ext>
          </c:extLst>
        </c:ser>
        <c:ser>
          <c:idx val="1"/>
          <c:order val="1"/>
          <c:tx>
            <c:strRef>
              <c:f>Sheet7!$E$4</c:f>
              <c:strCache>
                <c:ptCount val="1"/>
                <c:pt idx="0">
                  <c:v> average_amount_spent_per_customer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"/>
                  <c:y val="-0.334820288543930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CB-45FF-BC19-16ECF50F677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131879228386569E-2"/>
                      <c:h val="6.79536995846263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BCB-45FF-BC19-16ECF50F67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Sheet7!$C$5:$C$28</c:f>
              <c:strCache>
                <c:ptCount val="24"/>
                <c:pt idx="0">
                  <c:v>Czech Republic</c:v>
                </c:pt>
                <c:pt idx="1">
                  <c:v>Ireland</c:v>
                </c:pt>
                <c:pt idx="2">
                  <c:v>Spain</c:v>
                </c:pt>
                <c:pt idx="3">
                  <c:v>Chile</c:v>
                </c:pt>
                <c:pt idx="4">
                  <c:v>Portugal</c:v>
                </c:pt>
                <c:pt idx="5">
                  <c:v>India</c:v>
                </c:pt>
                <c:pt idx="6">
                  <c:v>Brazil</c:v>
                </c:pt>
                <c:pt idx="7">
                  <c:v>Germany</c:v>
                </c:pt>
                <c:pt idx="8">
                  <c:v>United Kingdom</c:v>
                </c:pt>
                <c:pt idx="9">
                  <c:v>Australia</c:v>
                </c:pt>
                <c:pt idx="10">
                  <c:v>USA</c:v>
                </c:pt>
                <c:pt idx="11">
                  <c:v>Finland</c:v>
                </c:pt>
                <c:pt idx="12">
                  <c:v>Hungary</c:v>
                </c:pt>
                <c:pt idx="13">
                  <c:v>France</c:v>
                </c:pt>
                <c:pt idx="14">
                  <c:v>Poland</c:v>
                </c:pt>
                <c:pt idx="15">
                  <c:v>Sweden</c:v>
                </c:pt>
                <c:pt idx="16">
                  <c:v>Norway</c:v>
                </c:pt>
                <c:pt idx="17">
                  <c:v>Austria</c:v>
                </c:pt>
                <c:pt idx="18">
                  <c:v>Canada</c:v>
                </c:pt>
                <c:pt idx="19">
                  <c:v>Netherlands</c:v>
                </c:pt>
                <c:pt idx="20">
                  <c:v>Belgium</c:v>
                </c:pt>
                <c:pt idx="21">
                  <c:v>Italy</c:v>
                </c:pt>
                <c:pt idx="22">
                  <c:v>Argentina</c:v>
                </c:pt>
                <c:pt idx="23">
                  <c:v>Denmark</c:v>
                </c:pt>
              </c:strCache>
            </c:strRef>
          </c:cat>
          <c:val>
            <c:numRef>
              <c:f>Sheet7!$E$5:$E$28</c:f>
              <c:numCache>
                <c:formatCode>General</c:formatCode>
                <c:ptCount val="24"/>
                <c:pt idx="0">
                  <c:v>136.62</c:v>
                </c:pt>
                <c:pt idx="1">
                  <c:v>114.84</c:v>
                </c:pt>
                <c:pt idx="2">
                  <c:v>98.01</c:v>
                </c:pt>
                <c:pt idx="3">
                  <c:v>97.02</c:v>
                </c:pt>
                <c:pt idx="4">
                  <c:v>92.57</c:v>
                </c:pt>
                <c:pt idx="5">
                  <c:v>91.58</c:v>
                </c:pt>
                <c:pt idx="6">
                  <c:v>85.54</c:v>
                </c:pt>
                <c:pt idx="7">
                  <c:v>83.66</c:v>
                </c:pt>
                <c:pt idx="8">
                  <c:v>81.84</c:v>
                </c:pt>
                <c:pt idx="9">
                  <c:v>81.180000000000007</c:v>
                </c:pt>
                <c:pt idx="10">
                  <c:v>80.040000000000006</c:v>
                </c:pt>
                <c:pt idx="11">
                  <c:v>79.2</c:v>
                </c:pt>
                <c:pt idx="12">
                  <c:v>78.209999999999994</c:v>
                </c:pt>
                <c:pt idx="13">
                  <c:v>77.81</c:v>
                </c:pt>
                <c:pt idx="14">
                  <c:v>76.23</c:v>
                </c:pt>
                <c:pt idx="15">
                  <c:v>75.239999999999995</c:v>
                </c:pt>
                <c:pt idx="16">
                  <c:v>72.27</c:v>
                </c:pt>
                <c:pt idx="17">
                  <c:v>69.3</c:v>
                </c:pt>
                <c:pt idx="18">
                  <c:v>66.95</c:v>
                </c:pt>
                <c:pt idx="19">
                  <c:v>65.34</c:v>
                </c:pt>
                <c:pt idx="20">
                  <c:v>60.39</c:v>
                </c:pt>
                <c:pt idx="21">
                  <c:v>50.49</c:v>
                </c:pt>
                <c:pt idx="22">
                  <c:v>39.6</c:v>
                </c:pt>
                <c:pt idx="23">
                  <c:v>37.619999999999997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B-45FF-BC19-16ECF50F67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6852384"/>
        <c:axId val="176850464"/>
      </c:barChart>
      <c:catAx>
        <c:axId val="176852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50464"/>
        <c:crosses val="autoZero"/>
        <c:auto val="1"/>
        <c:lblAlgn val="ctr"/>
        <c:lblOffset val="100"/>
        <c:noMultiLvlLbl val="0"/>
      </c:catAx>
      <c:valAx>
        <c:axId val="17685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AEB7-2DC0-ED8C-C5CF-81681679A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8E2B9-6639-81D4-D9C7-1FE7081B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2076-C9D5-C08B-5631-D837E0EB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17ED-C924-4341-127E-AD6B31BA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A44B-5C90-1BA0-542B-6E8DFCCD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95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5BB2-E2C0-3CAB-DDBB-D2C069CC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57A57-DAE2-2730-D9B8-36718FE7B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73B9E-BFE1-5E48-F802-2396D12A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42AF6-BD9A-20F1-D15D-172F75D2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B1C3-7B13-0B6F-3966-310C4D1A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69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EE567-4049-5A28-755B-4572BB3E5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AA97F-1DEC-C70E-9A34-10FC14734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03163-7C76-FC38-56FD-DC1CA5F4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C2E4-B061-31FF-CF28-6874716D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6099C-F4B6-92A6-D53F-36933592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60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E23C-11E2-E327-A683-985F3A7B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9537-6DCC-004B-0A65-14D148CB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EBD06-9FD3-A3E3-EB31-78579C5B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B680-C3C8-32A2-A812-B9565D9D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D4B0-74C2-A1ED-67AD-B3FAB982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7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683D-8440-04BD-7FB3-479636D4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385C4-EF47-2F56-CCA6-73C6B3AAD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C12E3-98BD-349A-6314-24D1C3DE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00A1-D428-F0D9-B1BC-979D4123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D5C4-3B97-0F75-E527-A8395C9E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57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DA11-DC11-7A9A-641F-2C1AC87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D06F-3E79-49F6-15C7-0EE596689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9844E-8896-29DA-AB63-B4D3D38A6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1C269-26CC-BB43-6082-0A263370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B96C6-4C00-005A-1913-6B23832E0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EADAB-50CC-2D01-F7BB-8A36CD7F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21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A030-ABBE-CFB8-163E-36D965E8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C7E-28BA-DD0C-DE26-12FC106B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D06BC-D2C4-1599-1DD0-544145D7A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168C2-F8EE-E7BE-31DA-52674C3A2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17674-C0A2-3063-76F4-1F7C0B0FF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154D9-E444-B1E2-FA08-688B6924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DCAE2-01C7-D6CD-97F5-9C3213FC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56004-2B1C-4AC8-14FF-7F499E06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7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D592-5DBC-B338-5171-B0422075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3701B-7C35-A4F8-4317-84FCB279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745B5-5699-1AE7-A02D-A3DCB65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6884D-C43A-6946-209A-86C5D8D5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02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82158-8C89-C17B-D42E-8E80DCA8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E75CB-77FD-D228-3EB2-97CB7E2D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F062-4B82-8417-D55E-D98F8FE5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67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A07F-DB12-2DEF-91DF-6894A5C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6DC6-1E77-BF67-B375-C9F0BDE82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146DC-024E-0C56-93F4-8D3C5D24C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2C35D-1D22-292C-94AD-51644623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95295-C37D-E47B-9CED-61C9B9D4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42BE-2AE9-9FF1-DC62-30282286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32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CFEF-4597-7A88-6B8C-25FCB27A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BDD33-B43D-BEBD-ED91-B86B0DCB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2FC03-26C6-0A90-9A3D-D753FE3AB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9DAEE-AF30-D72F-C8E0-28E1FA3E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FEB08-0DBF-0172-AFF9-23A2C735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E7FF0-042D-FAC7-2F09-6E1C1AF6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8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2B5C6-1AF8-C486-89BF-D0199261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41800-0CA4-EC6C-3BB9-4D74600DE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9F96-0214-9AEB-ADD6-9570A3912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6287E-9526-4F99-B603-C55A8CE9ECCD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17029-7C9F-64D4-6271-2E466AB1F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21748-9617-A7C4-A2ED-4480301BC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8675D-4C3E-44BF-8E14-508AFA2EA7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3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6128-6085-1183-DCD6-49BF03007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Music Store&quot; Images – Browse 15,126 Stock Photos, Vectors, and Video |  Adobe Stock">
            <a:extLst>
              <a:ext uri="{FF2B5EF4-FFF2-40B4-BE49-F238E27FC236}">
                <a16:creationId xmlns:a16="http://schemas.microsoft.com/office/drawing/2014/main" id="{0B33AB24-8A88-7E58-32E1-B0F4CB50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4C62BCA-CAC0-BC60-081C-7B9E8B90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3645" y="5735637"/>
            <a:ext cx="8441118" cy="12649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CHINOOK MUSIC STORE ANALYSIS</a:t>
            </a:r>
          </a:p>
          <a:p>
            <a:r>
              <a:rPr lang="en-IN" sz="2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By – SHALAKYA SEN</a:t>
            </a:r>
            <a:endParaRPr lang="en-IN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7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A44E2A-22BD-FD24-0A56-ED1753988B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 5 Customers By Total Revenue In Each Country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A39DD-DB9F-2116-DCF9-4FE12F83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039"/>
            <a:ext cx="4630994" cy="58619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2123B-E7B6-4A92-F0B3-A55C1286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66" y="996039"/>
            <a:ext cx="7480718" cy="5670231"/>
          </a:xfr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The highest revenue-generating customer is František Wichterlová from the Czech Republic, with a total revenue of 144.54.</a:t>
            </a:r>
            <a:endParaRPr lang="en-IN" sz="1500" dirty="0"/>
          </a:p>
          <a:p>
            <a:r>
              <a:rPr lang="en-US" sz="1500" dirty="0"/>
              <a:t>Customers are spread across various countries, with notable contributions from Brazil, the USA, Canada, and the Czech Republic.</a:t>
            </a:r>
            <a:endParaRPr lang="en-IN" sz="1500" dirty="0">
              <a:effectLst/>
            </a:endParaRPr>
          </a:p>
          <a:p>
            <a:r>
              <a:rPr lang="en-US" sz="1500" dirty="0"/>
              <a:t>Brazil has a significant number of top customers, with multiple entries in the top revenue rankings.</a:t>
            </a:r>
            <a:endParaRPr lang="en-IN" sz="1500" dirty="0">
              <a:effectLst/>
            </a:endParaRPr>
          </a:p>
          <a:p>
            <a:r>
              <a:rPr lang="en-US" sz="1500" dirty="0"/>
              <a:t>Many countries have customers with similar revenue figures, indicating a broad and relatively even distribution of high-value customers.</a:t>
            </a:r>
            <a:endParaRPr lang="en-IN" sz="1500" dirty="0">
              <a:effectLst/>
            </a:endParaRPr>
          </a:p>
          <a:p>
            <a:r>
              <a:rPr lang="en-US" sz="1500" dirty="0"/>
              <a:t>The USA has several high-revenue customers, with Jack Smith leading the list at 98.01 in revenue.</a:t>
            </a:r>
            <a:endParaRPr lang="en-IN" sz="1500" dirty="0"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8962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8F4E9D-B2A8-76E4-96D6-406FC74EDB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Order Value for each Customer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C14AA7-E23E-1240-967A-75300A68E23B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A5CE0-77BE-E05E-FEC9-4E636497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" y="982385"/>
            <a:ext cx="5299587" cy="58944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A935CB-AD2D-DAEF-AD8F-665817FD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800" y="2123237"/>
            <a:ext cx="6495861" cy="3225511"/>
          </a:xfr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r>
              <a:rPr lang="en-US" sz="1500" b="1" dirty="0"/>
              <a:t>François Tremblay </a:t>
            </a:r>
            <a:r>
              <a:rPr lang="en-US" sz="1500" dirty="0"/>
              <a:t>has the </a:t>
            </a:r>
            <a:r>
              <a:rPr lang="en-US" sz="1500" b="1" dirty="0"/>
              <a:t>highest average order value </a:t>
            </a:r>
            <a:r>
              <a:rPr lang="en-US" sz="1500" dirty="0"/>
              <a:t>at </a:t>
            </a:r>
            <a:r>
              <a:rPr lang="en-US" sz="1500" b="1" dirty="0"/>
              <a:t>11.11</a:t>
            </a:r>
            <a:r>
              <a:rPr lang="en-US" sz="1500" dirty="0"/>
              <a:t>, indicating that this customer spends more per order compared to others.</a:t>
            </a:r>
            <a:endParaRPr lang="en-IN" sz="1500" dirty="0"/>
          </a:p>
          <a:p>
            <a:r>
              <a:rPr lang="en-US" sz="1500" dirty="0"/>
              <a:t>Customers like </a:t>
            </a:r>
            <a:r>
              <a:rPr lang="en-US" sz="1500" b="1" dirty="0"/>
              <a:t>Helena Holý and Robert Brown </a:t>
            </a:r>
            <a:r>
              <a:rPr lang="en-US" sz="1500" dirty="0"/>
              <a:t>also have high average order values </a:t>
            </a:r>
            <a:r>
              <a:rPr lang="en-US" sz="1500" b="1" dirty="0"/>
              <a:t>above 10</a:t>
            </a:r>
            <a:r>
              <a:rPr lang="en-US" sz="1500" dirty="0"/>
              <a:t>, showing they are likely to be high-value customers.</a:t>
            </a:r>
            <a:endParaRPr lang="en-IN" sz="1500" dirty="0">
              <a:effectLst/>
            </a:endParaRPr>
          </a:p>
          <a:p>
            <a:r>
              <a:rPr lang="en-US" sz="1500" dirty="0"/>
              <a:t>A significant number of customers have average order values ranging between 7 and 9, suggesting a moderate spending pattern across the customer base.</a:t>
            </a:r>
            <a:endParaRPr lang="en-IN" sz="1500" dirty="0">
              <a:effectLst/>
            </a:endParaRPr>
          </a:p>
          <a:p>
            <a:r>
              <a:rPr lang="en-US" sz="1500" dirty="0"/>
              <a:t>Customers like Kara Nielsen and Mark Philips have significantly lower average order values, with Mark Philips having the lowest at 2.97, indicating more frequent but smaller purchases.</a:t>
            </a:r>
            <a:endParaRPr lang="en-IN" sz="1500" dirty="0">
              <a:effectLst/>
            </a:endParaRPr>
          </a:p>
          <a:p>
            <a:r>
              <a:rPr lang="en-US" sz="1500" dirty="0"/>
              <a:t>The data shows a wide range of average order values, reflecting diverse spending behaviors among the customers.</a:t>
            </a:r>
            <a:endParaRPr lang="en-IN" sz="1500" dirty="0"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144079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F40A-A614-A430-0E74-23298161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9513D-1C3D-31A2-E7D7-E7A4C402D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9A9283-1686-F2AB-53DC-D1C22F6572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Customer Distribution Vs Spending Behavior by Country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4C575-D397-D567-6228-B97C4B5154A6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9FEF177-1E2E-E487-0D7F-EEC4DCD1E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67633"/>
              </p:ext>
            </p:extLst>
          </p:nvPr>
        </p:nvGraphicFramePr>
        <p:xfrm>
          <a:off x="89701" y="1468683"/>
          <a:ext cx="7908402" cy="4538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2AF9FF-BDAA-32B1-3889-DD4EEB32D2AC}"/>
              </a:ext>
            </a:extLst>
          </p:cNvPr>
          <p:cNvSpPr txBox="1">
            <a:spLocks/>
          </p:cNvSpPr>
          <p:nvPr/>
        </p:nvSpPr>
        <p:spPr>
          <a:xfrm>
            <a:off x="8048476" y="1645725"/>
            <a:ext cx="4104196" cy="4184496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1500" b="1" dirty="0"/>
              <a:t>USA</a:t>
            </a:r>
            <a:r>
              <a:rPr lang="en-US" sz="1500" dirty="0"/>
              <a:t> has the most customers (</a:t>
            </a:r>
            <a:r>
              <a:rPr lang="en-US" sz="1500" b="1" dirty="0"/>
              <a:t>13</a:t>
            </a:r>
            <a:r>
              <a:rPr lang="en-US" sz="1500" dirty="0"/>
              <a:t>), but </a:t>
            </a:r>
            <a:r>
              <a:rPr lang="en-US" sz="1500" b="1" dirty="0"/>
              <a:t>spending per customer is relatively low </a:t>
            </a:r>
            <a:r>
              <a:rPr lang="en-US" sz="1500" dirty="0"/>
              <a:t>(73.2).</a:t>
            </a:r>
          </a:p>
          <a:p>
            <a:pPr>
              <a:lnSpc>
                <a:spcPct val="160000"/>
              </a:lnSpc>
            </a:pPr>
            <a:r>
              <a:rPr lang="en-US" sz="1500" b="1" dirty="0"/>
              <a:t>Ireland</a:t>
            </a:r>
            <a:r>
              <a:rPr lang="en-US" sz="1500" dirty="0"/>
              <a:t>, with just 1 customer, shows </a:t>
            </a:r>
            <a:r>
              <a:rPr lang="en-US" sz="1500" b="1" dirty="0"/>
              <a:t>high spending (98.1).</a:t>
            </a:r>
          </a:p>
          <a:p>
            <a:pPr>
              <a:lnSpc>
                <a:spcPct val="160000"/>
              </a:lnSpc>
            </a:pPr>
            <a:r>
              <a:rPr lang="en-US" sz="1500" b="1" dirty="0"/>
              <a:t>Netherlands</a:t>
            </a:r>
            <a:r>
              <a:rPr lang="en-US" sz="1500" dirty="0"/>
              <a:t> balances both with 8 customers &amp; </a:t>
            </a:r>
            <a:r>
              <a:rPr lang="en-US" sz="1500" b="1" dirty="0"/>
              <a:t>66.3 average spend</a:t>
            </a:r>
            <a:r>
              <a:rPr lang="en-US" sz="15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500" dirty="0"/>
          </a:p>
          <a:p>
            <a:pPr>
              <a:lnSpc>
                <a:spcPct val="160000"/>
              </a:lnSpc>
            </a:pPr>
            <a:r>
              <a:rPr lang="en-US" sz="1500" b="1" dirty="0"/>
              <a:t>Insights - </a:t>
            </a:r>
            <a:r>
              <a:rPr lang="en-US" sz="1500" dirty="0"/>
              <a:t>Retention is strong, but revenue optimization could be improved.</a:t>
            </a:r>
          </a:p>
        </p:txBody>
      </p:sp>
    </p:spTree>
    <p:extLst>
      <p:ext uri="{BB962C8B-B14F-4D97-AF65-F5344CB8AC3E}">
        <p14:creationId xmlns:p14="http://schemas.microsoft.com/office/powerpoint/2010/main" val="97757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C78-7531-AE80-D7A7-4F36AC20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5DF6-34DE-DBF8-1D55-2EEC2D67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FF4FEC-7848-0FC5-DC38-73251B79122A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algn="just"/>
            <a:endParaRPr lang="en-US" sz="1900" b="1" dirty="0"/>
          </a:p>
          <a:p>
            <a:pPr marL="0" indent="0">
              <a:lnSpc>
                <a:spcPct val="100000"/>
              </a:lnSpc>
              <a:buNone/>
            </a:pPr>
            <a:endParaRPr lang="en-US" sz="1900" b="1" dirty="0"/>
          </a:p>
          <a:p>
            <a:pPr>
              <a:lnSpc>
                <a:spcPct val="100000"/>
              </a:lnSpc>
            </a:pPr>
            <a:r>
              <a:rPr lang="en-US" sz="1500" b="1" dirty="0"/>
              <a:t>Metal and Rock, along with Alternative &amp; Punk and Rock, are often purchased together, indicating shared fan bases.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 Latin and R&amp;B/Soul also pair with Rock, suggesting potential for cross-genre promotions. </a:t>
            </a:r>
          </a:p>
          <a:p>
            <a:pPr algn="just"/>
            <a:endParaRPr lang="en-US" sz="19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80CEF2-049F-6171-47EE-EFBF171CE5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Genre Affinity Analysis(Genres frequently purchased together by customers )</a:t>
            </a:r>
            <a:endParaRPr lang="en-IN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4A5D7-4B3B-7A62-F079-8242C340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" r="981" b="1476"/>
          <a:stretch>
            <a:fillRect/>
          </a:stretch>
        </p:blipFill>
        <p:spPr>
          <a:xfrm>
            <a:off x="57875" y="1018570"/>
            <a:ext cx="12072395" cy="42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9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1F12-4C65-FB76-4F1A-4D6A552F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019B6-50C4-4F82-4617-9FB071363D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Artist Affinity Analysis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56A55D-A5B7-545B-C223-F117DD4A2649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E41C9-5235-4BC9-0232-7317435C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" y="1038606"/>
            <a:ext cx="5261343" cy="57210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C6B93B-B627-DC13-DF8D-D01E8D983FF3}"/>
              </a:ext>
            </a:extLst>
          </p:cNvPr>
          <p:cNvSpPr txBox="1">
            <a:spLocks/>
          </p:cNvSpPr>
          <p:nvPr/>
        </p:nvSpPr>
        <p:spPr>
          <a:xfrm>
            <a:off x="5820470" y="1927120"/>
            <a:ext cx="5473320" cy="3276432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1" dirty="0"/>
          </a:p>
          <a:p>
            <a:endParaRPr lang="en-US" sz="1500" b="1" dirty="0"/>
          </a:p>
          <a:p>
            <a:r>
              <a:rPr lang="en-US" sz="1500" b="1" dirty="0"/>
              <a:t>Green Day and Led Zeppelin</a:t>
            </a:r>
            <a:r>
              <a:rPr lang="en-US" sz="1500" dirty="0"/>
              <a:t>, as well as Nirvana and The Rolling Stones, are often bought together, showing cross-genre appeal.</a:t>
            </a:r>
            <a:endParaRPr lang="en-IN" sz="1500" dirty="0"/>
          </a:p>
          <a:p>
            <a:r>
              <a:rPr lang="en-US" sz="1500" dirty="0"/>
              <a:t>Co-purchases of artists like </a:t>
            </a:r>
            <a:r>
              <a:rPr lang="en-US" sz="1500" b="1" dirty="0"/>
              <a:t>System Of A Down </a:t>
            </a:r>
            <a:r>
              <a:rPr lang="en-US" sz="1500" dirty="0"/>
              <a:t>with Foo Fighters and Queen with The Police highlight popular listener combinations. </a:t>
            </a:r>
            <a:endParaRPr lang="en-IN" sz="1500" dirty="0">
              <a:effectLst/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106511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CE97-1795-B204-B5A2-E33A1AD2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B7F28D-59FB-0C7B-C59B-059AD3BB7A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Sales by Genre Analysis in USA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DB55AC-2A2B-172F-EE5F-E5426417247D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51871-52A8-9822-875F-441BBE73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1624228"/>
            <a:ext cx="6039465" cy="345904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F49935-C41B-1F0F-A997-2C11F853C352}"/>
              </a:ext>
            </a:extLst>
          </p:cNvPr>
          <p:cNvSpPr txBox="1">
            <a:spLocks/>
          </p:cNvSpPr>
          <p:nvPr/>
        </p:nvSpPr>
        <p:spPr>
          <a:xfrm>
            <a:off x="6374990" y="2054507"/>
            <a:ext cx="5581036" cy="283189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Rock music generates the highest total sales in the USA, with a value of 555, significantly outperforming all other genres.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Alternative &amp; Punk and Metal follow as the next highest-grossing genres in the USA, achieving similar total sales figures of 130 and 124 respectively.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The remaining genres contribute considerably less to the total sales, with TV Shows generating the lowest at a value of 1, indicating a smaller market share compared to Rock.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301744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E946-81E7-3C07-C9A9-4E17D427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220F-E446-341D-A5A8-ED1BEE08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66EA98-1F1E-B921-75E6-48D39495AF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Sales by Genre Analysis in other countries. 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1397F9-BE9E-52BD-385B-6A8246727A60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6145B-9477-95C9-AC60-EAB13F61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6" y="1866787"/>
            <a:ext cx="5928467" cy="37790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A00430-BBBF-C15A-1D23-2782A8B7C259}"/>
              </a:ext>
            </a:extLst>
          </p:cNvPr>
          <p:cNvSpPr txBox="1">
            <a:spLocks/>
          </p:cNvSpPr>
          <p:nvPr/>
        </p:nvSpPr>
        <p:spPr>
          <a:xfrm>
            <a:off x="6141473" y="2289122"/>
            <a:ext cx="5912491" cy="3000633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Rock music accounts for the largest portion of sales with a significantly higher value of 2074, highlighting its widespread financial success globally.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Metal and Alternative &amp; Punk are the next strongest genres in terms of sales internationally, mirroring the US trend but with greater revenue.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dirty="0"/>
              <a:t>A wider variety of genres contribute in regions outside the USA, including Latin, Jazz, R&amp;B/Soul, Blues, Alternative and others although their individual sales are lower than Rock and Metal.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165003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56EE-D3F0-42C6-8993-0EE2456D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0906-03DA-E507-AA9A-2A109320A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14962E-9F4D-982A-C23D-8D3822B3C7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Churn Rate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09CBCD-DADD-C0CE-7AF0-CD8BD5B4AF00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0194B-4532-F7FF-19BC-3A9543D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2" y="2054232"/>
            <a:ext cx="4798343" cy="28815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BD7D3B-D28B-9271-CD14-017148282805}"/>
              </a:ext>
            </a:extLst>
          </p:cNvPr>
          <p:cNvSpPr txBox="1">
            <a:spLocks/>
          </p:cNvSpPr>
          <p:nvPr/>
        </p:nvSpPr>
        <p:spPr>
          <a:xfrm>
            <a:off x="5112775" y="1406013"/>
            <a:ext cx="6941574" cy="4218039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 sz="1500" dirty="0"/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500" dirty="0"/>
              <a:t>A customer is considered to be a churned customer if they have not made any purchase in the last 6 months.</a:t>
            </a:r>
            <a:endParaRPr lang="en-US" sz="1500" dirty="0"/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b="1" dirty="0"/>
              <a:t>Churn Rate Insight: </a:t>
            </a:r>
            <a:r>
              <a:rPr lang="en-US" sz="1500" dirty="0"/>
              <a:t>Out of 59 total customers, 17 have churned, resulting in a churn rate of 28.81%, which </a:t>
            </a:r>
            <a:r>
              <a:rPr lang="en-IN" sz="1500" dirty="0"/>
              <a:t>implies that almost 2 in every 7 customers are inactive or churned.</a:t>
            </a:r>
            <a:endParaRPr lang="en-US" sz="1500" dirty="0"/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b="1" dirty="0"/>
              <a:t>Retention Signal: </a:t>
            </a:r>
            <a:r>
              <a:rPr lang="en-US" sz="1500" dirty="0"/>
              <a:t>A churn rate nearing 30% may indicate potential issues in customer satisfaction, onboarding, or product-market fit worth deeper segmentation or feedback analysis.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500" b="1" dirty="0"/>
              <a:t>Actionable Strategies Needed: </a:t>
            </a:r>
            <a:r>
              <a:rPr lang="en-US" sz="1500" dirty="0"/>
              <a:t>Implement improved customer service and launch targeted campaigns (promotions, events) to reduce churn and attract new customers effectively.</a:t>
            </a:r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sz="1500" dirty="0"/>
          </a:p>
          <a:p>
            <a:pPr marL="342900" marR="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sz="1500" dirty="0"/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97336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979E-6C00-1A3F-0A8C-E2E2E17C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5287C-5D10-8ACC-0AFB-D1E0A1261E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 3 Albums - prioritized for advertising and promotion in the USA based on genre sales analysis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C4E09A-E313-3E69-3962-13870A22EFEE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50F81-3E7A-0832-AA27-BB7FD627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1" y="1825625"/>
            <a:ext cx="5931922" cy="39078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FBEFF0-3EB7-66E3-508B-A1E498BE4E39}"/>
              </a:ext>
            </a:extLst>
          </p:cNvPr>
          <p:cNvSpPr txBox="1">
            <a:spLocks/>
          </p:cNvSpPr>
          <p:nvPr/>
        </p:nvSpPr>
        <p:spPr>
          <a:xfrm>
            <a:off x="6520404" y="2226742"/>
            <a:ext cx="5473320" cy="23944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Genre Popularity</a:t>
            </a:r>
            <a:r>
              <a:rPr lang="en-US" sz="1500" dirty="0"/>
              <a:t>: Rock is the dominant genre with the highest total sales figures. The top three albums all belong to this genre, indicating a strong market preference for Rock music in the USA.</a:t>
            </a:r>
            <a:endParaRPr lang="en-IN" sz="1500" dirty="0"/>
          </a:p>
          <a:p>
            <a:r>
              <a:rPr lang="en-US" sz="1500" b="1" dirty="0"/>
              <a:t>Sales Figures</a:t>
            </a:r>
            <a:r>
              <a:rPr lang="en-US" sz="1500" dirty="0"/>
              <a:t>: The selected albums have the highest total genre sales, making them strong candidates for promotion.</a:t>
            </a:r>
            <a:endParaRPr lang="en-IN" sz="1500" dirty="0">
              <a:effectLst/>
            </a:endParaRPr>
          </a:p>
          <a:p>
            <a:r>
              <a:rPr lang="en-US" sz="1500" dirty="0"/>
              <a:t>Given the strong sales performance of these albums in the </a:t>
            </a:r>
            <a:r>
              <a:rPr lang="en-US" sz="1500" b="1" dirty="0"/>
              <a:t>Rock genre</a:t>
            </a:r>
            <a:r>
              <a:rPr lang="en-US" sz="1500" dirty="0"/>
              <a:t>, they should be prioritized for </a:t>
            </a:r>
            <a:r>
              <a:rPr lang="en-US" sz="1500" b="1" dirty="0"/>
              <a:t>advertising and promotion </a:t>
            </a:r>
            <a:r>
              <a:rPr lang="en-US" sz="1500" dirty="0"/>
              <a:t>in the </a:t>
            </a:r>
            <a:r>
              <a:rPr lang="en-US" sz="1500" b="1" dirty="0"/>
              <a:t>USA</a:t>
            </a:r>
            <a:r>
              <a:rPr lang="en-US" sz="1500" dirty="0"/>
              <a:t> to capitalize on their popularity.</a:t>
            </a:r>
            <a:endParaRPr lang="en-IN" sz="1500" dirty="0">
              <a:effectLst/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191838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AC4D3-E114-A7FE-E0DB-536F1350FD9B}"/>
              </a:ext>
            </a:extLst>
          </p:cNvPr>
          <p:cNvSpPr txBox="1">
            <a:spLocks/>
          </p:cNvSpPr>
          <p:nvPr/>
        </p:nvSpPr>
        <p:spPr>
          <a:xfrm>
            <a:off x="-33336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Overall Strategy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8DBEF6-271E-D700-98EC-1ECA8F65905B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9" name="AutoShape 8" descr="Concept Of Corporate Strategic Planning Background Images, HD Pictures and  Wallpaper For Free Download | Pngtree">
            <a:extLst>
              <a:ext uri="{FF2B5EF4-FFF2-40B4-BE49-F238E27FC236}">
                <a16:creationId xmlns:a16="http://schemas.microsoft.com/office/drawing/2014/main" id="{A8A7B1F3-6024-02E6-4813-545C7009B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3148" cy="245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0" descr="Concept Of Corporate Strategic Planning Background Images, HD Pictures and  Wallpaper For Free Download | Pngtree">
            <a:extLst>
              <a:ext uri="{FF2B5EF4-FFF2-40B4-BE49-F238E27FC236}">
                <a16:creationId xmlns:a16="http://schemas.microsoft.com/office/drawing/2014/main" id="{2D084521-42C6-2B2B-C9A9-D2D3655E54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12" descr="Concept Of Corporate Strategic Planning Background Images, HD Pictures and  Wallpaper For Free Download | Pngtree">
            <a:extLst>
              <a:ext uri="{FF2B5EF4-FFF2-40B4-BE49-F238E27FC236}">
                <a16:creationId xmlns:a16="http://schemas.microsoft.com/office/drawing/2014/main" id="{1C3A6918-3253-7C7F-E7CF-E854F46D0E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0ED156-F513-53CE-0807-10DE8613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560"/>
            <a:ext cx="5762625" cy="58944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092A8E-14F9-E097-B67D-D29B4B96744C}"/>
              </a:ext>
            </a:extLst>
          </p:cNvPr>
          <p:cNvSpPr txBox="1">
            <a:spLocks/>
          </p:cNvSpPr>
          <p:nvPr/>
        </p:nvSpPr>
        <p:spPr>
          <a:xfrm>
            <a:off x="5943600" y="1128252"/>
            <a:ext cx="6050124" cy="543969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1500" b="1" dirty="0"/>
              <a:t>Focus on High-Performing Genres: </a:t>
            </a:r>
            <a:r>
              <a:rPr lang="en-US" sz="1500" dirty="0"/>
              <a:t>Given the consistent dominance of Rock in both the USA and other markets, and the strong performance of R&amp;B/Soul in the USA, prioritize marketing and inventory for these genres in the physical music market.</a:t>
            </a:r>
          </a:p>
          <a:p>
            <a:pPr algn="just"/>
            <a:endParaRPr lang="en-US" sz="1500" dirty="0"/>
          </a:p>
          <a:p>
            <a:pPr marL="285750" indent="-285750" algn="just"/>
            <a:r>
              <a:rPr lang="en-US" sz="1500" b="1" dirty="0"/>
              <a:t>Address High Churn in Specific Regions: </a:t>
            </a:r>
            <a:r>
              <a:rPr lang="en-US" sz="1500" dirty="0"/>
              <a:t>The alarmingly high churn rates (100%) in several European and South American countries (e.g., Argentina, Belgium, Italy) demand immediate investigation into localized issues and the implementation of targeted retention strategies.</a:t>
            </a:r>
          </a:p>
          <a:p>
            <a:pPr algn="just"/>
            <a:endParaRPr lang="en-US" sz="1500" dirty="0"/>
          </a:p>
          <a:p>
            <a:pPr marL="285750" indent="-285750" algn="just"/>
            <a:r>
              <a:rPr lang="en-US" sz="1500" b="1" dirty="0"/>
              <a:t>Leverage Long-Term Customer Value: </a:t>
            </a:r>
            <a:r>
              <a:rPr lang="en-US" sz="1500" dirty="0"/>
              <a:t>Recognize that long-term customers exhibit significantly higher purchase frequency, basket size, and overall spending. Implement loyalty programs and engagement initiatives to nurture these valuable relationships in the physical market.</a:t>
            </a:r>
          </a:p>
          <a:p>
            <a:pPr algn="just"/>
            <a:endParaRPr lang="en-US" sz="1500" dirty="0"/>
          </a:p>
          <a:p>
            <a:pPr marL="285750" indent="-285750" algn="just"/>
            <a:r>
              <a:rPr lang="en-US" sz="1500" b="1" dirty="0"/>
              <a:t>Explore Product Affinity for Bundling: </a:t>
            </a:r>
            <a:r>
              <a:rPr lang="en-US" sz="1500" dirty="0"/>
              <a:t>The co-purchase patterns of genres like Rock, Metal, and Alternative &amp; Punk suggest opportunities for creating physical product bundles or in-store recommendations to encourage cross-selling and increase basket size.</a:t>
            </a:r>
          </a:p>
        </p:txBody>
      </p:sp>
    </p:spTree>
    <p:extLst>
      <p:ext uri="{BB962C8B-B14F-4D97-AF65-F5344CB8AC3E}">
        <p14:creationId xmlns:p14="http://schemas.microsoft.com/office/powerpoint/2010/main" val="195718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8BFF0E-92AD-08AB-3A74-382AE10E8C8A}"/>
              </a:ext>
            </a:extLst>
          </p:cNvPr>
          <p:cNvSpPr txBox="1">
            <a:spLocks/>
          </p:cNvSpPr>
          <p:nvPr/>
        </p:nvSpPr>
        <p:spPr>
          <a:xfrm>
            <a:off x="0" y="1021080"/>
            <a:ext cx="12192000" cy="58369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marL="285750" indent="-285750" algn="just"/>
            <a:r>
              <a:rPr lang="en-US" sz="1500" dirty="0"/>
              <a:t>Chinook Music Services is a premier name in the physical music records industry, dedicated to delivering exceptional musical entertainment to audiences around the world. </a:t>
            </a:r>
          </a:p>
          <a:p>
            <a:pPr marL="285750" indent="-285750" algn="just"/>
            <a:r>
              <a:rPr lang="en-US" sz="1500" dirty="0"/>
              <a:t>With a global network of retail outlets, distribution channels, and customer-focused services, Chinook provides music lovers with access to an unparalleled collection of physical media. </a:t>
            </a:r>
          </a:p>
          <a:p>
            <a:pPr marL="285750" indent="-285750" algn="just"/>
            <a:r>
              <a:rPr lang="en-US" sz="1500" dirty="0"/>
              <a:t>From timeless classics to contemporary hits, our extensive catalog spans every major genre, ensuring that every musical taste is catered to.</a:t>
            </a:r>
          </a:p>
          <a:p>
            <a:pPr marL="285750" indent="-285750" algn="just"/>
            <a:r>
              <a:rPr lang="en-US" sz="1500" dirty="0"/>
              <a:t>Beyond offering a wide selection, Chinook is committed to preserving the cultural value of physical music formats—vinyl, CDs, and special editions—helping collectors and audiophiles alike connect with music in its most authentic form. </a:t>
            </a:r>
          </a:p>
          <a:p>
            <a:pPr marL="285750" indent="-285750" algn="just"/>
            <a:r>
              <a:rPr lang="en-US" sz="1500" dirty="0"/>
              <a:t>Whether you're a casual listener or a dedicated fan, Chinook Music Services invites you to experience the richness of music through expertly curated content, high-quality products, and passionate service.</a:t>
            </a:r>
          </a:p>
          <a:p>
            <a:pPr marL="0" indent="0">
              <a:lnSpc>
                <a:spcPct val="160000"/>
              </a:lnSpc>
              <a:buNone/>
            </a:pPr>
            <a:endParaRPr lang="en-IN" sz="1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34E53-3CCE-A09F-8441-7480936DD0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321" y="1203960"/>
            <a:ext cx="7848600" cy="20219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ABF6B19-8473-B899-656E-C825018684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ABOUT CHINOOK :-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53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A4782F-9037-97A9-C2C0-F26A11DE9C50}"/>
              </a:ext>
            </a:extLst>
          </p:cNvPr>
          <p:cNvSpPr txBox="1">
            <a:spLocks/>
          </p:cNvSpPr>
          <p:nvPr/>
        </p:nvSpPr>
        <p:spPr>
          <a:xfrm>
            <a:off x="-33336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13B819-D562-E2FD-76F7-8DDBB3A9BC4C}"/>
              </a:ext>
            </a:extLst>
          </p:cNvPr>
          <p:cNvSpPr txBox="1">
            <a:spLocks/>
          </p:cNvSpPr>
          <p:nvPr/>
        </p:nvSpPr>
        <p:spPr>
          <a:xfrm>
            <a:off x="0" y="963560"/>
            <a:ext cx="12192000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2054" name="Picture 6" descr="Music Background with Musical Instruments and Equipment. Vector  Illustration in Line Art Style Stock Vector - Illustration of drum,  background: 322617302">
            <a:extLst>
              <a:ext uri="{FF2B5EF4-FFF2-40B4-BE49-F238E27FC236}">
                <a16:creationId xmlns:a16="http://schemas.microsoft.com/office/drawing/2014/main" id="{3F37C859-0055-7A26-040E-6564B97D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" y="963560"/>
            <a:ext cx="5698870" cy="589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1CCD4E-B49B-2829-9083-780A8F58DC9B}"/>
              </a:ext>
            </a:extLst>
          </p:cNvPr>
          <p:cNvSpPr txBox="1">
            <a:spLocks/>
          </p:cNvSpPr>
          <p:nvPr/>
        </p:nvSpPr>
        <p:spPr>
          <a:xfrm>
            <a:off x="5943600" y="1128252"/>
            <a:ext cx="6050124" cy="543969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n-US" sz="1500" b="1" dirty="0"/>
              <a:t>Data Overview: </a:t>
            </a:r>
            <a:r>
              <a:rPr lang="en-US" sz="1500" dirty="0"/>
              <a:t>Chinook Music Services’ dataset of 11 detailed tables, covering global sales across 53 cities in 24 countries and a catalog of 275 artists and 347 albums across 25 genres, provides a solid foundation for data-driven strategies in the physical music market.</a:t>
            </a:r>
          </a:p>
          <a:p>
            <a:pPr algn="just"/>
            <a:endParaRPr lang="en-US" sz="1500" dirty="0"/>
          </a:p>
          <a:p>
            <a:pPr marL="342900" indent="-342900" algn="just"/>
            <a:r>
              <a:rPr lang="en-US" sz="1500" b="1" dirty="0"/>
              <a:t>Genre Promotion Based on Sales Insights: </a:t>
            </a:r>
            <a:r>
              <a:rPr lang="en-US" sz="1500" dirty="0"/>
              <a:t>Focus on promoting top-performing genres like Rock and Alternative &amp; Punk in the USA, while adapting to regional trends such as Metal's global appeal.</a:t>
            </a:r>
          </a:p>
          <a:p>
            <a:pPr algn="just"/>
            <a:endParaRPr lang="en-US" sz="1500" dirty="0"/>
          </a:p>
          <a:p>
            <a:pPr marL="342900" indent="-342900" algn="just"/>
            <a:r>
              <a:rPr lang="en-US" sz="1500" b="1" dirty="0"/>
              <a:t>Cross-Selling Through Purchase Patterns: </a:t>
            </a:r>
            <a:r>
              <a:rPr lang="en-US" sz="1500" dirty="0"/>
              <a:t>Use co-purchase data to identify genre and artist affinities, enabling effective cross-selling strategies that boost order value and revenue.</a:t>
            </a:r>
          </a:p>
          <a:p>
            <a:pPr algn="just"/>
            <a:endParaRPr lang="en-US" sz="1500" dirty="0"/>
          </a:p>
          <a:p>
            <a:pPr marL="342900" indent="-342900" algn="just"/>
            <a:r>
              <a:rPr lang="en-US" sz="1500" b="1" dirty="0"/>
              <a:t>Customer Retention for Long-Term Value: </a:t>
            </a:r>
            <a:r>
              <a:rPr lang="en-US" sz="1500" dirty="0"/>
              <a:t>Reduce churn by targeting high-value, long-term customers with personalized campaigns that foster loyalty and maximize lifetime value.</a:t>
            </a:r>
          </a:p>
          <a:p>
            <a:pPr algn="just"/>
            <a:endParaRPr lang="en-US" sz="1500" dirty="0"/>
          </a:p>
          <a:p>
            <a:pPr marL="342900" indent="-342900" algn="just"/>
            <a:r>
              <a:rPr lang="en-US" sz="1500" b="1" dirty="0"/>
              <a:t>Sustained Growth Through Data-Driven Strategy: </a:t>
            </a:r>
            <a:r>
              <a:rPr lang="en-US" sz="1500" dirty="0"/>
              <a:t>By leveraging sales insights, purchase behavior, and customer data, Chinook can enhance genre marketing, optimize cross-selling, tailor regional approaches, and drive long-term growth in the physical music market.</a:t>
            </a:r>
          </a:p>
          <a:p>
            <a:pPr marL="285750" indent="-285750" algn="just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7854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5D94-D08A-454A-E1D3-3243DB11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7DD0-EDD3-9530-A914-9D4C2139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6" name="Picture 4" descr="Thank you! | The Colorado Choir">
            <a:extLst>
              <a:ext uri="{FF2B5EF4-FFF2-40B4-BE49-F238E27FC236}">
                <a16:creationId xmlns:a16="http://schemas.microsoft.com/office/drawing/2014/main" id="{6B0C2CC2-7F20-913B-4006-F4955BD5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37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9C83-A253-8C98-028A-C30E37BD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0" y="1189703"/>
            <a:ext cx="5120640" cy="5397909"/>
          </a:xfr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INTRODUCTION &amp; OBJECTIVES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PROBLEM STATEMENT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DATABASE SCHEMA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CHINOOK DATA OVERVIEW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INSIGHTS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STRATEGY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500" b="1" dirty="0"/>
              <a:t>CONCLUSION </a:t>
            </a:r>
            <a:endParaRPr lang="en-IN" sz="1500" b="1" dirty="0"/>
          </a:p>
        </p:txBody>
      </p:sp>
      <p:pic>
        <p:nvPicPr>
          <p:cNvPr id="2050" name="Picture 2" descr="3,900+ Music Store Stock Photos, Pictures &amp; Royalty-Free Images - iStock | Music  store owner, Man music store, Music store exterior">
            <a:extLst>
              <a:ext uri="{FF2B5EF4-FFF2-40B4-BE49-F238E27FC236}">
                <a16:creationId xmlns:a16="http://schemas.microsoft.com/office/drawing/2014/main" id="{B0D94927-AC90-D670-9D02-2AE36BF4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681163"/>
            <a:ext cx="6248400" cy="42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A02E3E-4830-246B-4FCA-F8F665C870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AGENDA :-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6621-5AD3-D1F0-CA3D-D856D1BF5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9D65DB-0999-5E19-2D25-FEDFD0BADA93}"/>
              </a:ext>
            </a:extLst>
          </p:cNvPr>
          <p:cNvSpPr txBox="1">
            <a:spLocks/>
          </p:cNvSpPr>
          <p:nvPr/>
        </p:nvSpPr>
        <p:spPr>
          <a:xfrm>
            <a:off x="0" y="1021080"/>
            <a:ext cx="12192000" cy="58369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IN" sz="1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2A5BDD-BC48-C7AE-2DCA-3440FE7CCC06}"/>
              </a:ext>
            </a:extLst>
          </p:cNvPr>
          <p:cNvSpPr txBox="1">
            <a:spLocks/>
          </p:cNvSpPr>
          <p:nvPr/>
        </p:nvSpPr>
        <p:spPr>
          <a:xfrm>
            <a:off x="0" y="1021080"/>
            <a:ext cx="12192000" cy="589867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US" sz="1500" dirty="0"/>
          </a:p>
          <a:p>
            <a:pPr marL="285750" indent="-285750" algn="just"/>
            <a:endParaRPr lang="en-US" sz="15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500" dirty="0"/>
              <a:t> </a:t>
            </a:r>
            <a:r>
              <a:rPr lang="en-US" sz="1500" b="1" dirty="0"/>
              <a:t>Introduction -     </a:t>
            </a:r>
            <a:r>
              <a:rPr lang="en-US" sz="1500" dirty="0"/>
              <a:t>This project focuses on analyzing Chinook Music Store's data to provide key insights for informed decision-making in areas like marketing, inventory, and customer engagement. The music retail industry benefits immensely from data-driven strategies to understand customers and optimize offerings for increased success.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1500" dirty="0"/>
          </a:p>
          <a:p>
            <a:pPr algn="just">
              <a:buFont typeface="Wingdings" panose="05000000000000000000" pitchFamily="2" charset="2"/>
              <a:buChar char="q"/>
            </a:pPr>
            <a:endParaRPr lang="en-US" sz="15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500" b="1" dirty="0"/>
              <a:t> Objectives - 	</a:t>
            </a:r>
            <a:r>
              <a:rPr lang="en-US" sz="1500" dirty="0"/>
              <a:t>The primary goal is to analyze Chinook Music Store's sales and customer data to uncover valuable patterns and trends. This will be achieved through:</a:t>
            </a:r>
          </a:p>
          <a:p>
            <a:pPr marL="0" indent="0" algn="just">
              <a:buNone/>
            </a:pPr>
            <a:endParaRPr lang="en-US" sz="1500" dirty="0"/>
          </a:p>
          <a:p>
            <a:pPr marL="0" indent="0" algn="just">
              <a:buNone/>
            </a:pPr>
            <a:r>
              <a:rPr lang="en-US" sz="1500" b="1" dirty="0"/>
              <a:t>1.</a:t>
            </a:r>
            <a:r>
              <a:rPr lang="en-US" sz="1500" dirty="0"/>
              <a:t>  </a:t>
            </a:r>
            <a:r>
              <a:rPr lang="en-US" sz="1500" b="1" dirty="0"/>
              <a:t>Data Quality </a:t>
            </a:r>
            <a:r>
              <a:rPr lang="en-US" sz="1500" dirty="0"/>
              <a:t>- Ensuring the data is accurate, complete, and consistent for reliable analysis.</a:t>
            </a:r>
          </a:p>
          <a:p>
            <a:pPr marL="0" indent="0" algn="just">
              <a:buNone/>
            </a:pPr>
            <a:r>
              <a:rPr lang="en-US" sz="1500" b="1" dirty="0"/>
              <a:t>2. Sales Performance - </a:t>
            </a:r>
            <a:r>
              <a:rPr lang="en-US" sz="1500" dirty="0"/>
              <a:t>Identifying top-selling music, artists, and genres to inform inventory and promotion strategies.</a:t>
            </a:r>
          </a:p>
          <a:p>
            <a:pPr marL="0" indent="0" algn="just">
              <a:buNone/>
            </a:pPr>
            <a:r>
              <a:rPr lang="en-US" sz="1500" b="1" dirty="0"/>
              <a:t>3.  Customer Analytics - </a:t>
            </a:r>
            <a:r>
              <a:rPr lang="en-US" sz="1500" dirty="0"/>
              <a:t>Understanding customer demographics, purchasing habits, and loyalty to tailor marketing efforts.</a:t>
            </a:r>
          </a:p>
          <a:p>
            <a:pPr marL="0" indent="0" algn="just">
              <a:buNone/>
            </a:pPr>
            <a:r>
              <a:rPr lang="en-US" sz="1500" b="1" dirty="0"/>
              <a:t>4. Geographic Insights - </a:t>
            </a:r>
            <a:r>
              <a:rPr lang="en-US" sz="1500" dirty="0"/>
              <a:t>Analyzing sales and customer distribution across different locations to identify key markets.</a:t>
            </a:r>
          </a:p>
          <a:p>
            <a:pPr marL="0" indent="0" algn="just">
              <a:buNone/>
            </a:pPr>
            <a:r>
              <a:rPr lang="en-US" sz="1500" b="1" dirty="0"/>
              <a:t>5. Strategic Opportunities - </a:t>
            </a:r>
            <a:r>
              <a:rPr lang="en-US" sz="1500" dirty="0"/>
              <a:t>Recommending promotional focus areas and uncovering insights for customer retention and growth.</a:t>
            </a:r>
          </a:p>
          <a:p>
            <a:pPr marL="0" indent="0" algn="just">
              <a:buNone/>
            </a:pPr>
            <a:r>
              <a:rPr lang="en-US" sz="1500" b="1" dirty="0"/>
              <a:t>6. Database Enhancement - </a:t>
            </a:r>
            <a:r>
              <a:rPr lang="en-US" sz="1500" dirty="0"/>
              <a:t>Improving the data structure for more effective analysis (e.g., adding release year). 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CCEEEF-BBB5-EA11-6344-ED90884541D3}"/>
              </a:ext>
            </a:extLst>
          </p:cNvPr>
          <p:cNvSpPr txBox="1">
            <a:spLocks/>
          </p:cNvSpPr>
          <p:nvPr/>
        </p:nvSpPr>
        <p:spPr>
          <a:xfrm>
            <a:off x="0" y="-21988"/>
            <a:ext cx="12192000" cy="10430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 &amp; OBJECTIVES :-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2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A84087-81C4-CABB-2AC6-DAB0A9F209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9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PROBLEM STATEMENT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03329-0420-F091-4AE1-AE579439E693}"/>
              </a:ext>
            </a:extLst>
          </p:cNvPr>
          <p:cNvSpPr txBox="1">
            <a:spLocks/>
          </p:cNvSpPr>
          <p:nvPr/>
        </p:nvSpPr>
        <p:spPr>
          <a:xfrm>
            <a:off x="929640" y="1085480"/>
            <a:ext cx="10317480" cy="12767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1500" dirty="0"/>
              <a:t>You are hired as a data analyst at Chinook, and your objective is to analyze music record sales data to gain insights and make recommendations for the company's strategy in the physical music market.</a:t>
            </a:r>
            <a:endParaRPr lang="en-IN" sz="15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C5AE18-A24C-1EDD-68CC-36583B456582}"/>
              </a:ext>
            </a:extLst>
          </p:cNvPr>
          <p:cNvSpPr txBox="1">
            <a:spLocks/>
          </p:cNvSpPr>
          <p:nvPr/>
        </p:nvSpPr>
        <p:spPr>
          <a:xfrm>
            <a:off x="243840" y="2468880"/>
            <a:ext cx="11643360" cy="42062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500" dirty="0"/>
              <a:t>Chinook seeks to gain insights into customer purchasing behaviour and market dynamics in the music industry. </a:t>
            </a: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500" dirty="0"/>
              <a:t>By analysing sales data, the company aims to identify top-selling tracks and artists, understand customer demographics, and assess purchasing trends across different genres and geographic locations. </a:t>
            </a: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500" dirty="0"/>
              <a:t>This analysis will facilitate targeted marketing strategies, enhance customer retention efforts, and inform promotional initiatives for new record label albums based on genre performance and regional preferences. </a:t>
            </a: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1500" dirty="0"/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500" dirty="0"/>
              <a:t>Additionally, Chinook aims to develop risk profiles for customer segments to better predict churn and improve customer lifetime value modelling.</a:t>
            </a:r>
          </a:p>
        </p:txBody>
      </p:sp>
      <p:pic>
        <p:nvPicPr>
          <p:cNvPr id="11" name="Graphic 10" descr="Music notation with solid fill">
            <a:extLst>
              <a:ext uri="{FF2B5EF4-FFF2-40B4-BE49-F238E27FC236}">
                <a16:creationId xmlns:a16="http://schemas.microsoft.com/office/drawing/2014/main" id="{8E54F46A-6BE8-2D96-E410-12320CF9F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8560" y="1146440"/>
            <a:ext cx="853440" cy="914400"/>
          </a:xfrm>
          <a:prstGeom prst="rect">
            <a:avLst/>
          </a:prstGeom>
        </p:spPr>
      </p:pic>
      <p:pic>
        <p:nvPicPr>
          <p:cNvPr id="12" name="Graphic 11" descr="Music notation with solid fill">
            <a:extLst>
              <a:ext uri="{FF2B5EF4-FFF2-40B4-BE49-F238E27FC236}">
                <a16:creationId xmlns:a16="http://schemas.microsoft.com/office/drawing/2014/main" id="{45B679DA-E68F-E263-4F2B-CB7813DE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240" y="1266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65CAD-5532-F737-294B-44C97377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309D8-2A09-E6CD-111C-B7159C4BEB05}"/>
              </a:ext>
            </a:extLst>
          </p:cNvPr>
          <p:cNvSpPr txBox="1">
            <a:spLocks/>
          </p:cNvSpPr>
          <p:nvPr/>
        </p:nvSpPr>
        <p:spPr>
          <a:xfrm>
            <a:off x="0" y="1021080"/>
            <a:ext cx="12192000" cy="58369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IN" sz="1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4FB5F5-C4BC-E5FD-DAA6-7FA33935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123270"/>
            <a:ext cx="9707880" cy="563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BB9F4E-173B-836C-0D34-1B05394F98ED}"/>
              </a:ext>
            </a:extLst>
          </p:cNvPr>
          <p:cNvSpPr txBox="1">
            <a:spLocks/>
          </p:cNvSpPr>
          <p:nvPr/>
        </p:nvSpPr>
        <p:spPr>
          <a:xfrm>
            <a:off x="0" y="-21988"/>
            <a:ext cx="12192000" cy="10430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DATABASE SCHEMA :-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4222CD-46E3-BC15-4C39-78C4FDFF50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OVERVIEW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671B2B-81B6-68F5-0E41-2E86749085D6}"/>
              </a:ext>
            </a:extLst>
          </p:cNvPr>
          <p:cNvSpPr txBox="1">
            <a:spLocks/>
          </p:cNvSpPr>
          <p:nvPr/>
        </p:nvSpPr>
        <p:spPr>
          <a:xfrm>
            <a:off x="5299586" y="963560"/>
            <a:ext cx="6892413" cy="589444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endParaRPr lang="en-US" sz="1500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The dataset comprises 11 detailed tables, each containing structured information covering different facets of Chinook Music Services’ operations.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Chinook caters to a diverse global customer base, with users located in 53 cities across 24 countries.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Its music catalog features tracks from 25 distinct genres including Rock, Metal, Jazz, Classical, and more demonstrating the company’s dedication to musical variety.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The catalog includes 275 artists and 347 unique albums, offering listeners a rich and varied selection of music that appeals to a wide range of tastes and preferences.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Detailed information is provided for both albums and their corresponding artists, allowing for in-depth exploration of musical content and artist contributions.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The invoice table captures all customer transactions, offering a complete record of sales activity, including dates, purchase amounts, customer details, and purchased items.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500" dirty="0"/>
              <a:t>The dataset provides valuable insights into global music preferences, purchasing behavior, and the performance of various genres and artists.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3CB44-6ECD-9FCE-B00F-D1ADEDC6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3560"/>
            <a:ext cx="5299585" cy="58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1A3A7-0F60-D8AA-12B2-132D98C09B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endParaRPr lang="en-US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C2BA8-3607-FD4F-5FC3-27CEAC72CF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TOTAL REVENUE FOR EACH CITY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6CB35-44A0-8888-DE16-9BE3BA78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8" y="2119132"/>
            <a:ext cx="5935551" cy="358329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7408D7-F354-D72A-65BB-C70A30EAF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47" y="1978740"/>
            <a:ext cx="5775105" cy="3910783"/>
          </a:xfr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pPr marL="285750" indent="-285750" algn="just">
              <a:lnSpc>
                <a:spcPct val="115000"/>
              </a:lnSpc>
            </a:pPr>
            <a:endParaRPr lang="en-US" sz="1500" dirty="0"/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Prague (Czech Republic) stands out with the highest total revenue, significantly surpassing all other billing cities.</a:t>
            </a:r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Mountain View (USA) and London (United Kingdom) follow as the next highest revenue-generating cities, with relatively close total revenue figures.</a:t>
            </a:r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Several European cities, including Berlin (Germany) and Paris (France), contribute substantial total revenue, ranking among the top performers.</a:t>
            </a:r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While many cities show similar total revenue in the lower range, Ottawa (Canada) and Reno (USA) exhibit some of the lowest total revenue among the displayed billing cities.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0" indent="0">
              <a:lnSpc>
                <a:spcPct val="160000"/>
              </a:lnSpc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325330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C6A594-B002-9FD8-10B8-806C0414B8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endParaRPr lang="en-US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  <a:p>
            <a:pPr marL="0" indent="0" fontAlgn="base">
              <a:spcBef>
                <a:spcPts val="0"/>
              </a:spcBef>
              <a:buNone/>
            </a:pPr>
            <a:endParaRPr lang="en-IN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9BAF4C-CDEA-ACF7-50C3-B691653944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35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8000"/>
                </a:schemeClr>
              </a:gs>
              <a:gs pos="75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8100">
            <a:solidFill>
              <a:srgbClr val="F5F5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TOTAL REVENUE FOR EACH COUNTRY 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51C8BE-EDAE-01F3-1214-F9BFD708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5" y="2169782"/>
            <a:ext cx="5160303" cy="320531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C08287-C13C-6224-6933-F3BEA917E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338" y="2131951"/>
            <a:ext cx="5886392" cy="3280977"/>
          </a:xfr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pPr marL="285750" indent="-285750" algn="just">
              <a:lnSpc>
                <a:spcPct val="115000"/>
              </a:lnSpc>
            </a:pPr>
            <a:endParaRPr lang="en-US" sz="1500" dirty="0"/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USA leads significantly, contributing 1040.49 stands out with the highest total revenue, significantly surpassing all other billing countries.</a:t>
            </a:r>
          </a:p>
          <a:p>
            <a:pPr marL="285750" indent="-285750" algn="just">
              <a:lnSpc>
                <a:spcPct val="115000"/>
              </a:lnSpc>
            </a:pPr>
            <a:r>
              <a:rPr lang="en-US" sz="1500" dirty="0"/>
              <a:t>France, Germany, and the UK form a strong mid-cluster, each generating between 389 to 535 in revenue, showing solid European market performance.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500" dirty="0"/>
              <a:t>Emerging markets like India (33.02) and Chile (30.72) contribute modestly, suggesting potential areas for strategic growth or deeper audit focus.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0" indent="0">
              <a:lnSpc>
                <a:spcPct val="160000"/>
              </a:lnSpc>
              <a:buNone/>
            </a:pPr>
            <a:endParaRPr lang="en-IN" sz="1500" b="1" dirty="0"/>
          </a:p>
        </p:txBody>
      </p:sp>
    </p:spTree>
    <p:extLst>
      <p:ext uri="{BB962C8B-B14F-4D97-AF65-F5344CB8AC3E}">
        <p14:creationId xmlns:p14="http://schemas.microsoft.com/office/powerpoint/2010/main" val="312054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</TotalTime>
  <Words>2034</Words>
  <Application>Microsoft Office PowerPoint</Application>
  <PresentationFormat>Widescreen</PresentationFormat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Rounded MT Bold</vt:lpstr>
      <vt:lpstr>Baskerville Old Face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Shalakya Sen</dc:creator>
  <cp:lastModifiedBy>Shalakya Sen</cp:lastModifiedBy>
  <cp:revision>11</cp:revision>
  <dcterms:created xsi:type="dcterms:W3CDTF">2025-10-13T14:33:44Z</dcterms:created>
  <dcterms:modified xsi:type="dcterms:W3CDTF">2025-10-31T16:21:38Z</dcterms:modified>
</cp:coreProperties>
</file>